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9" r:id="rId6"/>
    <p:sldId id="266" r:id="rId7"/>
    <p:sldId id="261" r:id="rId8"/>
    <p:sldId id="267" r:id="rId9"/>
    <p:sldId id="262" r:id="rId10"/>
    <p:sldId id="260" r:id="rId11"/>
    <p:sldId id="263" r:id="rId12"/>
    <p:sldId id="264" r:id="rId13"/>
    <p:sldId id="265" r:id="rId14"/>
    <p:sldId id="268" r:id="rId15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9424D-64F6-4C2E-AB75-078D0B35D184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66AD7-EB45-4DAE-AEA0-B7576355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6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9119-5B2A-443E-8A74-6C67A6B00CD3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15DF6-F9D9-4118-948E-D65A61EB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4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65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63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1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09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8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36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18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9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71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47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55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93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8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15DF6-F9D9-4118-948E-D65A61EBE8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7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1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81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6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0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0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3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6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5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25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94E24-DC1B-4FF7-B1DB-D2FBB23AC2FD}" type="datetimeFigureOut">
              <a:rPr lang="en-US" smtClean="0"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A140F-491D-4C8A-9D4D-38E83BF92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90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eraldry.sca.org/sena.html#Appendix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eraldry.sca.org/admin.html#APPENDIXH" TargetMode="External"/><Relationship Id="rId5" Type="http://schemas.openxmlformats.org/officeDocument/2006/relationships/hyperlink" Target="http://heraldry.sca.org/names.html" TargetMode="External"/><Relationship Id="rId4" Type="http://schemas.openxmlformats.org/officeDocument/2006/relationships/hyperlink" Target="http://heraldry.sca.org/sena.html#P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eraldry.sca.org/sena.html#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istholme.com/pictorial-dictionary-of-heraldry/" TargetMode="External"/><Relationship Id="rId5" Type="http://schemas.openxmlformats.org/officeDocument/2006/relationships/hyperlink" Target="http://heraldry.sca.org/admin.html#APPENDIXH" TargetMode="External"/><Relationship Id="rId4" Type="http://schemas.openxmlformats.org/officeDocument/2006/relationships/hyperlink" Target="http://heraldry.sca.org/armory_articles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ampart.outlandsheralds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scar.sca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anda.sca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imble.outlandsheralds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gimlet.outlandsheralds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llege-of-arms.gov.uk/" TargetMode="External"/><Relationship Id="rId3" Type="http://schemas.openxmlformats.org/officeDocument/2006/relationships/hyperlink" Target="http://www.outlandsheralds.org/" TargetMode="External"/><Relationship Id="rId7" Type="http://schemas.openxmlformats.org/officeDocument/2006/relationships/hyperlink" Target="http://mistholme.com/pictorial-dictionary-of-heraldry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anda.sca.org/" TargetMode="External"/><Relationship Id="rId5" Type="http://schemas.openxmlformats.org/officeDocument/2006/relationships/hyperlink" Target="http://oscar.sca.org/" TargetMode="External"/><Relationship Id="rId4" Type="http://schemas.openxmlformats.org/officeDocument/2006/relationships/hyperlink" Target="http://heraldry.sc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be a Herald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25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Personal and non-personal names (orders, households, groups, etc.)</a:t>
            </a:r>
          </a:p>
          <a:p>
            <a:r>
              <a:rPr lang="en-US" dirty="0" smtClean="0"/>
              <a:t>Dated Spelling (and source) of each element</a:t>
            </a:r>
          </a:p>
          <a:p>
            <a:r>
              <a:rPr lang="en-US" dirty="0" smtClean="0"/>
              <a:t>Documentation on how elements are combined, if necessary</a:t>
            </a:r>
          </a:p>
          <a:p>
            <a:r>
              <a:rPr lang="en-US" dirty="0" smtClean="0"/>
              <a:t>Consistent within time </a:t>
            </a:r>
            <a:r>
              <a:rPr lang="en-US" dirty="0"/>
              <a:t>and culture (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heraldry.sca.org/sena.html#AppendixC</a:t>
            </a:r>
            <a:r>
              <a:rPr lang="en-US" dirty="0" smtClean="0"/>
              <a:t>) </a:t>
            </a:r>
            <a:endParaRPr lang="en-US" dirty="0" smtClean="0"/>
          </a:p>
          <a:p>
            <a:r>
              <a:rPr lang="en-US" dirty="0" smtClean="0"/>
              <a:t>“Persona Stories” don’t matter</a:t>
            </a:r>
          </a:p>
          <a:p>
            <a:r>
              <a:rPr lang="en-US" dirty="0"/>
              <a:t>SENA: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heraldry.sca.org/sena.html#PN</a:t>
            </a:r>
            <a:endParaRPr lang="en-US" dirty="0" smtClean="0"/>
          </a:p>
          <a:p>
            <a:r>
              <a:rPr lang="en-US" dirty="0"/>
              <a:t>Heraldry.sca.org name articles: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heraldry.sca.org/names.html</a:t>
            </a:r>
            <a:endParaRPr lang="en-US" dirty="0" smtClean="0"/>
          </a:p>
          <a:p>
            <a:r>
              <a:rPr lang="en-US" dirty="0" smtClean="0"/>
              <a:t>Appendix H </a:t>
            </a:r>
            <a:r>
              <a:rPr lang="en-US" dirty="0"/>
              <a:t>book list: </a:t>
            </a: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heraldry.sca.org/admin.html#APPENDIXH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279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Devices and Badges</a:t>
            </a:r>
          </a:p>
          <a:p>
            <a:r>
              <a:rPr lang="en-US" dirty="0" smtClean="0"/>
              <a:t>Proper Heraldic Style</a:t>
            </a:r>
          </a:p>
          <a:p>
            <a:r>
              <a:rPr lang="en-US" dirty="0" smtClean="0"/>
              <a:t>Contrast</a:t>
            </a:r>
          </a:p>
          <a:p>
            <a:r>
              <a:rPr lang="en-US" dirty="0" smtClean="0"/>
              <a:t>Charges/Charge Groups</a:t>
            </a:r>
          </a:p>
          <a:p>
            <a:r>
              <a:rPr lang="en-US" dirty="0" smtClean="0"/>
              <a:t>Blazonry</a:t>
            </a:r>
            <a:endParaRPr lang="en-US" dirty="0" smtClean="0"/>
          </a:p>
          <a:p>
            <a:r>
              <a:rPr lang="en-US" dirty="0" smtClean="0"/>
              <a:t>Conflict</a:t>
            </a:r>
            <a:endParaRPr lang="en-US" dirty="0" smtClean="0"/>
          </a:p>
          <a:p>
            <a:r>
              <a:rPr lang="en-US" dirty="0"/>
              <a:t>SENA: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heraldry.sca.org/sena.html#A</a:t>
            </a:r>
            <a:endParaRPr lang="en-US" dirty="0" smtClean="0"/>
          </a:p>
          <a:p>
            <a:r>
              <a:rPr lang="en-US" dirty="0" smtClean="0"/>
              <a:t>Heraldry.sca.org </a:t>
            </a:r>
            <a:r>
              <a:rPr lang="en-US" dirty="0"/>
              <a:t>armory articles: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heraldry.sca.org/armory_articles.html</a:t>
            </a:r>
            <a:endParaRPr lang="en-US" dirty="0" smtClean="0"/>
          </a:p>
          <a:p>
            <a:r>
              <a:rPr lang="en-US" dirty="0"/>
              <a:t>Appendix H book list: </a:t>
            </a:r>
            <a:r>
              <a:rPr lang="en-US" dirty="0">
                <a:hlinkClick r:id="rId5"/>
              </a:rPr>
              <a:t>http://heraldry.sca.org/admin.html#APPENDIXH</a:t>
            </a:r>
            <a:endParaRPr lang="en-US" dirty="0"/>
          </a:p>
          <a:p>
            <a:r>
              <a:rPr lang="en-US" dirty="0" smtClean="0"/>
              <a:t>OSCAR</a:t>
            </a:r>
          </a:p>
          <a:p>
            <a:r>
              <a:rPr lang="en-US" dirty="0" err="1" smtClean="0"/>
              <a:t>PicDic</a:t>
            </a:r>
            <a:r>
              <a:rPr lang="en-US" dirty="0" smtClean="0"/>
              <a:t>: </a:t>
            </a:r>
            <a:r>
              <a:rPr lang="en-US" dirty="0">
                <a:hlinkClick r:id="rId6"/>
              </a:rPr>
              <a:t>http://mistholme.com/pictorial-dictionary-of-heraldry/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85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the forms (</a:t>
            </a:r>
            <a:r>
              <a:rPr lang="en-US" dirty="0">
                <a:hlinkClick r:id="rId3"/>
              </a:rPr>
              <a:t>http://rampart.outlandsheralds.org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Don’t just take what the submitter gives you – work with them</a:t>
            </a:r>
          </a:p>
          <a:p>
            <a:r>
              <a:rPr lang="en-US" dirty="0" smtClean="0"/>
              <a:t>Follow directions on the forms</a:t>
            </a:r>
          </a:p>
          <a:p>
            <a:r>
              <a:rPr lang="en-US" dirty="0" smtClean="0"/>
              <a:t>Mail copies and payment to Castle Herald</a:t>
            </a:r>
          </a:p>
          <a:p>
            <a:r>
              <a:rPr lang="en-US" dirty="0" smtClean="0"/>
              <a:t>Email text copy of the documentation to Castle as well</a:t>
            </a:r>
          </a:p>
          <a:p>
            <a:r>
              <a:rPr lang="en-US" dirty="0" smtClean="0"/>
              <a:t>Review and Commentary (OSCAR)</a:t>
            </a:r>
          </a:p>
          <a:p>
            <a:pPr lvl="1"/>
            <a:r>
              <a:rPr lang="en-US" dirty="0" smtClean="0"/>
              <a:t>1 month at </a:t>
            </a:r>
            <a:r>
              <a:rPr lang="en-US" dirty="0" err="1" smtClean="0"/>
              <a:t>Kindom</a:t>
            </a:r>
            <a:r>
              <a:rPr lang="en-US" dirty="0" smtClean="0"/>
              <a:t> level</a:t>
            </a:r>
          </a:p>
          <a:p>
            <a:pPr lvl="1"/>
            <a:r>
              <a:rPr lang="en-US" dirty="0" smtClean="0"/>
              <a:t>2 months at Laurel level</a:t>
            </a:r>
          </a:p>
          <a:p>
            <a:pPr lvl="1"/>
            <a:r>
              <a:rPr lang="en-US" dirty="0" smtClean="0"/>
              <a:t>Decision normally 1-2 months after 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73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Heraldic Commentary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OSCAR: </a:t>
            </a:r>
            <a:r>
              <a:rPr lang="en-US" dirty="0">
                <a:hlinkClick r:id="rId3"/>
              </a:rPr>
              <a:t>http://oscar.sca.org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Kingdom level and Laurel level commentary</a:t>
            </a:r>
          </a:p>
          <a:p>
            <a:r>
              <a:rPr lang="en-US" dirty="0" smtClean="0"/>
              <a:t>Contact White Stag for permissions</a:t>
            </a:r>
          </a:p>
          <a:p>
            <a:r>
              <a:rPr lang="en-US" dirty="0" smtClean="0"/>
              <a:t>Conflict Checking: </a:t>
            </a:r>
            <a:r>
              <a:rPr lang="en-US" dirty="0">
                <a:hlinkClick r:id="rId4"/>
              </a:rPr>
              <a:t>http://oanda.sca.org/</a:t>
            </a:r>
            <a:endParaRPr lang="en-US" dirty="0"/>
          </a:p>
          <a:p>
            <a:r>
              <a:rPr lang="en-US" dirty="0" smtClean="0"/>
              <a:t>Be helpful, and constructive – submitters can and will read comments</a:t>
            </a:r>
          </a:p>
          <a:p>
            <a:r>
              <a:rPr lang="en-US" dirty="0" smtClean="0"/>
              <a:t>Rampart Decision Meetings – 3</a:t>
            </a:r>
            <a:r>
              <a:rPr lang="en-US" baseline="30000" dirty="0" smtClean="0"/>
              <a:t>rd</a:t>
            </a:r>
            <a:r>
              <a:rPr lang="en-US" dirty="0" smtClean="0"/>
              <a:t> Wednesday of the month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0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Precedence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Online database maintained </a:t>
            </a:r>
            <a:r>
              <a:rPr lang="en-US" dirty="0"/>
              <a:t>by Wimble (</a:t>
            </a:r>
            <a:r>
              <a:rPr lang="en-US" dirty="0">
                <a:hlinkClick r:id="rId3"/>
              </a:rPr>
              <a:t>http://wimble.outlandsheralds.org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Rank by award and date</a:t>
            </a:r>
          </a:p>
          <a:p>
            <a:r>
              <a:rPr lang="en-US" dirty="0" smtClean="0"/>
              <a:t>Levels:</a:t>
            </a:r>
          </a:p>
          <a:p>
            <a:pPr lvl="1"/>
            <a:r>
              <a:rPr lang="en-US" dirty="0" smtClean="0"/>
              <a:t>Non-</a:t>
            </a:r>
            <a:r>
              <a:rPr lang="en-US" dirty="0" err="1" smtClean="0"/>
              <a:t>armigerous</a:t>
            </a:r>
            <a:endParaRPr lang="en-US" dirty="0" smtClean="0"/>
          </a:p>
          <a:p>
            <a:pPr lvl="1"/>
            <a:r>
              <a:rPr lang="en-US" dirty="0" smtClean="0"/>
              <a:t>Award of Arms</a:t>
            </a:r>
          </a:p>
          <a:p>
            <a:pPr lvl="1"/>
            <a:r>
              <a:rPr lang="en-US" dirty="0" smtClean="0"/>
              <a:t>Award bearing an </a:t>
            </a:r>
            <a:r>
              <a:rPr lang="en-US" dirty="0" err="1" smtClean="0"/>
              <a:t>AoA</a:t>
            </a:r>
            <a:endParaRPr lang="en-US" dirty="0" smtClean="0"/>
          </a:p>
          <a:p>
            <a:pPr lvl="1"/>
            <a:r>
              <a:rPr lang="en-US" dirty="0" smtClean="0"/>
              <a:t>Grant of Arms</a:t>
            </a:r>
          </a:p>
          <a:p>
            <a:pPr lvl="1"/>
            <a:r>
              <a:rPr lang="en-US" dirty="0" smtClean="0"/>
              <a:t>Award bearing a Grant</a:t>
            </a:r>
          </a:p>
          <a:p>
            <a:pPr lvl="1"/>
            <a:r>
              <a:rPr lang="en-US" dirty="0" err="1" smtClean="0"/>
              <a:t>Viscounty</a:t>
            </a:r>
            <a:endParaRPr lang="en-US" dirty="0" smtClean="0"/>
          </a:p>
          <a:p>
            <a:pPr lvl="1"/>
            <a:r>
              <a:rPr lang="en-US" dirty="0" smtClean="0"/>
              <a:t>County</a:t>
            </a:r>
          </a:p>
          <a:p>
            <a:pPr lvl="1"/>
            <a:r>
              <a:rPr lang="en-US" dirty="0" smtClean="0"/>
              <a:t>Duchy</a:t>
            </a:r>
          </a:p>
          <a:p>
            <a:pPr lvl="1"/>
            <a:r>
              <a:rPr lang="en-US" dirty="0" smtClean="0"/>
              <a:t>Crown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814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 do when, and why</a:t>
            </a:r>
          </a:p>
          <a:p>
            <a:r>
              <a:rPr lang="en-US" dirty="0" smtClean="0"/>
              <a:t>Ordering of the chairs for court</a:t>
            </a:r>
          </a:p>
          <a:p>
            <a:pPr lvl="1"/>
            <a:r>
              <a:rPr lang="en-US" dirty="0" smtClean="0"/>
              <a:t>CADCUCFA</a:t>
            </a:r>
          </a:p>
          <a:p>
            <a:pPr lvl="1"/>
            <a:r>
              <a:rPr lang="en-US" dirty="0" smtClean="0"/>
              <a:t>Visitors</a:t>
            </a:r>
          </a:p>
          <a:p>
            <a:r>
              <a:rPr lang="en-US" dirty="0" smtClean="0"/>
              <a:t>Order of March</a:t>
            </a:r>
          </a:p>
          <a:p>
            <a:r>
              <a:rPr lang="en-US" dirty="0" smtClean="0"/>
              <a:t>Regalia</a:t>
            </a:r>
          </a:p>
          <a:p>
            <a:r>
              <a:rPr lang="en-US" dirty="0" smtClean="0"/>
              <a:t>Titles and Forms of Address</a:t>
            </a:r>
          </a:p>
          <a:p>
            <a:pPr lvl="1"/>
            <a:r>
              <a:rPr lang="en-US" dirty="0" smtClean="0"/>
              <a:t>Title Stacking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6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Shields</a:t>
            </a:r>
          </a:p>
          <a:p>
            <a:r>
              <a:rPr lang="en-US" dirty="0" smtClean="0"/>
              <a:t>Tabards</a:t>
            </a:r>
          </a:p>
          <a:p>
            <a:r>
              <a:rPr lang="en-US" dirty="0" smtClean="0"/>
              <a:t>Flags</a:t>
            </a:r>
          </a:p>
          <a:p>
            <a:pPr lvl="1"/>
            <a:r>
              <a:rPr lang="en-US" dirty="0" smtClean="0"/>
              <a:t>Banners</a:t>
            </a:r>
          </a:p>
          <a:p>
            <a:pPr lvl="1"/>
            <a:r>
              <a:rPr lang="en-US" dirty="0" smtClean="0"/>
              <a:t>Standards</a:t>
            </a:r>
          </a:p>
          <a:p>
            <a:pPr lvl="1"/>
            <a:r>
              <a:rPr lang="en-US" dirty="0" smtClean="0"/>
              <a:t>Other Flags</a:t>
            </a:r>
          </a:p>
          <a:p>
            <a:r>
              <a:rPr lang="en-US" dirty="0" smtClean="0"/>
              <a:t>What goes on what and why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6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Working for someone</a:t>
            </a:r>
          </a:p>
          <a:p>
            <a:r>
              <a:rPr lang="en-US" dirty="0" smtClean="0"/>
              <a:t>What to include</a:t>
            </a:r>
          </a:p>
          <a:p>
            <a:pPr lvl="1"/>
            <a:r>
              <a:rPr lang="en-US" dirty="0" smtClean="0"/>
              <a:t>Names</a:t>
            </a:r>
          </a:p>
          <a:p>
            <a:pPr lvl="1"/>
            <a:r>
              <a:rPr lang="en-US" dirty="0" smtClean="0"/>
              <a:t>Awards</a:t>
            </a:r>
          </a:p>
          <a:p>
            <a:pPr lvl="1"/>
            <a:r>
              <a:rPr lang="en-US" dirty="0" smtClean="0"/>
              <a:t>Notable Deeds</a:t>
            </a:r>
          </a:p>
          <a:p>
            <a:pPr lvl="1"/>
            <a:r>
              <a:rPr lang="en-US" dirty="0" smtClean="0"/>
              <a:t>Arms</a:t>
            </a:r>
          </a:p>
          <a:p>
            <a:r>
              <a:rPr lang="en-US" dirty="0" smtClean="0"/>
              <a:t>Length – walk the hall</a:t>
            </a:r>
          </a:p>
          <a:p>
            <a:r>
              <a:rPr lang="en-US" dirty="0" smtClean="0"/>
              <a:t>Organization\Order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Heraldry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Working with the MOL</a:t>
            </a:r>
          </a:p>
          <a:p>
            <a:r>
              <a:rPr lang="en-US" dirty="0" smtClean="0"/>
              <a:t>Calling the round</a:t>
            </a:r>
          </a:p>
          <a:p>
            <a:pPr lvl="1"/>
            <a:r>
              <a:rPr lang="en-US" dirty="0" smtClean="0"/>
              <a:t>All fighters to the field, please!  In the first fight, X faces Y.  In the second fight…</a:t>
            </a:r>
          </a:p>
          <a:p>
            <a:pPr lvl="1"/>
            <a:r>
              <a:rPr lang="en-US" dirty="0" smtClean="0"/>
              <a:t>Multiple fields (…In the first fight on this filed…)</a:t>
            </a:r>
          </a:p>
          <a:p>
            <a:r>
              <a:rPr lang="en-US" dirty="0" smtClean="0"/>
              <a:t>Calling the fights</a:t>
            </a:r>
          </a:p>
          <a:p>
            <a:pPr lvl="1"/>
            <a:r>
              <a:rPr lang="en-US" dirty="0" smtClean="0"/>
              <a:t>A and B please take the field.  C and D make ready. E and F prepare</a:t>
            </a:r>
          </a:p>
          <a:p>
            <a:r>
              <a:rPr lang="en-US" dirty="0" smtClean="0"/>
              <a:t>Salutes</a:t>
            </a:r>
          </a:p>
          <a:p>
            <a:pPr lvl="1"/>
            <a:r>
              <a:rPr lang="en-US" dirty="0" smtClean="0"/>
              <a:t>First round – In this combat, x faces y.  Combatants, salute the Crown of the Outlands.  Salute the one whose favor you bear… and salute your worth opponent.  Pray heed the commands of the marshals</a:t>
            </a:r>
          </a:p>
          <a:p>
            <a:pPr lvl="1"/>
            <a:r>
              <a:rPr lang="en-US" dirty="0" smtClean="0"/>
              <a:t>Later rounds (Abbreviated) – Combatants</a:t>
            </a:r>
            <a:r>
              <a:rPr lang="en-US" dirty="0" smtClean="0"/>
              <a:t>, please make all appropriate salutes, and heed the commands of the marshals</a:t>
            </a:r>
          </a:p>
          <a:p>
            <a:r>
              <a:rPr lang="en-US" dirty="0" smtClean="0"/>
              <a:t>Announce the winner</a:t>
            </a:r>
          </a:p>
          <a:p>
            <a:r>
              <a:rPr lang="en-US" dirty="0" smtClean="0"/>
              <a:t>Returning the cards: victor on top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208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Ceremonies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Office of </a:t>
            </a:r>
            <a:r>
              <a:rPr lang="en-US" dirty="0"/>
              <a:t>Gimlet Herald (</a:t>
            </a:r>
            <a:r>
              <a:rPr lang="en-US" dirty="0">
                <a:hlinkClick r:id="rId3"/>
              </a:rPr>
              <a:t>http://gimlet.outlandsheralds.org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Copies of “standard” ceremonies online</a:t>
            </a:r>
          </a:p>
          <a:p>
            <a:r>
              <a:rPr lang="en-US" dirty="0" smtClean="0"/>
              <a:t>If you have advance notice, most things can be changed in the ceremonies, with the Crown’s approval</a:t>
            </a:r>
          </a:p>
          <a:p>
            <a:r>
              <a:rPr lang="en-US" dirty="0" smtClean="0"/>
              <a:t>What not to change: Sword oaths, investiture of Crown Prince and Princess, Coronation of King and Queen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27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You are working for someone</a:t>
            </a:r>
          </a:p>
          <a:p>
            <a:r>
              <a:rPr lang="en-US" dirty="0" smtClean="0"/>
              <a:t>Preparation is key</a:t>
            </a:r>
          </a:p>
          <a:p>
            <a:r>
              <a:rPr lang="en-US" dirty="0" smtClean="0"/>
              <a:t>Calling for populace business</a:t>
            </a:r>
          </a:p>
          <a:p>
            <a:r>
              <a:rPr lang="en-US" dirty="0" smtClean="0"/>
              <a:t>Creating the court schedule</a:t>
            </a:r>
          </a:p>
          <a:p>
            <a:r>
              <a:rPr lang="en-US" dirty="0" smtClean="0"/>
              <a:t>Preparing the court report</a:t>
            </a:r>
          </a:p>
          <a:p>
            <a:pPr lvl="1"/>
            <a:r>
              <a:rPr lang="en-US" dirty="0" err="1" smtClean="0"/>
              <a:t>Sca</a:t>
            </a:r>
            <a:r>
              <a:rPr lang="en-US" dirty="0" smtClean="0"/>
              <a:t> name, award, mundane name, membership number, scribe</a:t>
            </a:r>
            <a:endParaRPr lang="en-US" dirty="0"/>
          </a:p>
          <a:p>
            <a:pPr lvl="1"/>
            <a:r>
              <a:rPr lang="en-US" dirty="0" smtClean="0"/>
              <a:t>Send to Wimble at a minimum, post on </a:t>
            </a:r>
            <a:r>
              <a:rPr lang="en-US" dirty="0" err="1" smtClean="0"/>
              <a:t>facebook</a:t>
            </a:r>
            <a:r>
              <a:rPr lang="en-US" dirty="0" smtClean="0"/>
              <a:t>/website/email list</a:t>
            </a:r>
          </a:p>
          <a:p>
            <a:r>
              <a:rPr lang="en-US" dirty="0" smtClean="0"/>
              <a:t>Projection</a:t>
            </a:r>
          </a:p>
          <a:p>
            <a:r>
              <a:rPr lang="en-US" dirty="0" smtClean="0"/>
              <a:t>Calling people forward and dismissing them</a:t>
            </a:r>
          </a:p>
          <a:p>
            <a:pPr lvl="1"/>
            <a:r>
              <a:rPr lang="en-US" dirty="0" smtClean="0"/>
              <a:t>Names/titles/forms of address – be consistent</a:t>
            </a:r>
            <a:endParaRPr lang="en-US" dirty="0" smtClean="0"/>
          </a:p>
          <a:p>
            <a:r>
              <a:rPr lang="en-US" dirty="0" smtClean="0"/>
              <a:t>Moving on</a:t>
            </a:r>
          </a:p>
          <a:p>
            <a:r>
              <a:rPr lang="en-US" dirty="0" smtClean="0"/>
              <a:t>Filling gaps</a:t>
            </a:r>
          </a:p>
          <a:p>
            <a:r>
              <a:rPr lang="en-US" dirty="0" smtClean="0"/>
              <a:t>Screwing up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4148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Ranks, Titles, and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Heraldic Ranks</a:t>
            </a:r>
          </a:p>
          <a:p>
            <a:pPr lvl="1"/>
            <a:r>
              <a:rPr lang="en-US" dirty="0" smtClean="0"/>
              <a:t>Messenger at arms</a:t>
            </a:r>
          </a:p>
          <a:p>
            <a:pPr lvl="1"/>
            <a:r>
              <a:rPr lang="en-US" dirty="0" err="1" smtClean="0"/>
              <a:t>Macer</a:t>
            </a:r>
            <a:endParaRPr lang="en-US" dirty="0" smtClean="0"/>
          </a:p>
          <a:p>
            <a:pPr lvl="1"/>
            <a:r>
              <a:rPr lang="en-US" dirty="0" err="1" smtClean="0"/>
              <a:t>Pursuivant</a:t>
            </a:r>
            <a:endParaRPr lang="en-US" dirty="0" smtClean="0"/>
          </a:p>
          <a:p>
            <a:pPr lvl="1"/>
            <a:r>
              <a:rPr lang="en-US" dirty="0" smtClean="0"/>
              <a:t>Herald</a:t>
            </a:r>
          </a:p>
          <a:p>
            <a:pPr lvl="1"/>
            <a:r>
              <a:rPr lang="en-US" dirty="0" smtClean="0"/>
              <a:t>Herald Extraordinary</a:t>
            </a:r>
          </a:p>
          <a:p>
            <a:r>
              <a:rPr lang="en-US" dirty="0" smtClean="0"/>
              <a:t>Heraldic Titles</a:t>
            </a:r>
          </a:p>
          <a:p>
            <a:pPr lvl="1"/>
            <a:r>
              <a:rPr lang="en-US" dirty="0" smtClean="0"/>
              <a:t>Kingdom and Baronial offices</a:t>
            </a:r>
          </a:p>
          <a:p>
            <a:pPr lvl="1"/>
            <a:r>
              <a:rPr lang="en-US" dirty="0" smtClean="0"/>
              <a:t>Heralds Extraordinary</a:t>
            </a:r>
          </a:p>
          <a:p>
            <a:r>
              <a:rPr lang="en-US" dirty="0" smtClean="0"/>
              <a:t>Tabards</a:t>
            </a:r>
          </a:p>
          <a:p>
            <a:r>
              <a:rPr lang="en-US" dirty="0" smtClean="0"/>
              <a:t>Rods</a:t>
            </a:r>
          </a:p>
          <a:p>
            <a:r>
              <a:rPr lang="en-US" dirty="0" smtClean="0"/>
              <a:t>Weapons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537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http://www.outlandsheralds.org/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http://heraldry.sca.org/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http://oscar.sca.org/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http://oanda.sca.org/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http://mistholme.com/pictorial-dictionary-of-heraldry/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http://www.college-of-arms.gov.uk/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36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641</Words>
  <Application>Microsoft Office PowerPoint</Application>
  <PresentationFormat>Widescreen</PresentationFormat>
  <Paragraphs>143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How to be a Herald</vt:lpstr>
      <vt:lpstr>Names</vt:lpstr>
      <vt:lpstr>Arms</vt:lpstr>
      <vt:lpstr>Registration</vt:lpstr>
      <vt:lpstr>Heraldic Commentary</vt:lpstr>
      <vt:lpstr>Precedence</vt:lpstr>
      <vt:lpstr>Protocol</vt:lpstr>
      <vt:lpstr>Display</vt:lpstr>
      <vt:lpstr>Processional</vt:lpstr>
      <vt:lpstr>Field Heraldry</vt:lpstr>
      <vt:lpstr>Ceremonies</vt:lpstr>
      <vt:lpstr>Court</vt:lpstr>
      <vt:lpstr>Ranks, Titles, and Identification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Heralds Do</dc:title>
  <dc:creator>Carrick</dc:creator>
  <cp:lastModifiedBy>Carrick</cp:lastModifiedBy>
  <cp:revision>10</cp:revision>
  <cp:lastPrinted>2017-10-20T21:16:54Z</cp:lastPrinted>
  <dcterms:created xsi:type="dcterms:W3CDTF">2017-10-20T17:17:37Z</dcterms:created>
  <dcterms:modified xsi:type="dcterms:W3CDTF">2017-10-20T21:17:02Z</dcterms:modified>
</cp:coreProperties>
</file>